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5052545"/>
            <a:ext cx="5112568" cy="882119"/>
          </a:xfrm>
        </p:spPr>
        <p:txBody>
          <a:bodyPr>
            <a:normAutofit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Болдырева Татьяна Ивановна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060848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8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Доклад по правоприменительной практике, статистике типовых и массовых нарушений обязательных требований </a:t>
            </a:r>
            <a:r>
              <a:rPr lang="ru-RU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C:\Users\Кокарева\Desktop\gerb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65088"/>
            <a:ext cx="109537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87450" y="332656"/>
            <a:ext cx="76330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latin typeface="Arial" charset="0"/>
                <a:cs typeface="Arial" charset="0"/>
              </a:rPr>
              <a:t>Территориальный орган</a:t>
            </a:r>
            <a:br>
              <a:rPr lang="ru-RU" altLang="ru-RU" b="1" dirty="0">
                <a:latin typeface="Arial" charset="0"/>
                <a:cs typeface="Arial" charset="0"/>
              </a:rPr>
            </a:br>
            <a:r>
              <a:rPr lang="ru-RU" altLang="ru-RU" b="1" dirty="0">
                <a:latin typeface="Arial" charset="0"/>
                <a:cs typeface="Arial" charset="0"/>
              </a:rPr>
              <a:t>Федеральной службы по надзору в сфере здравоохранения </a:t>
            </a:r>
            <a:br>
              <a:rPr lang="ru-RU" altLang="ru-RU" b="1" dirty="0">
                <a:latin typeface="Arial" charset="0"/>
                <a:cs typeface="Arial" charset="0"/>
              </a:rPr>
            </a:br>
            <a:r>
              <a:rPr lang="ru-RU" altLang="ru-RU" b="1" dirty="0">
                <a:latin typeface="Arial" charset="0"/>
                <a:cs typeface="Arial" charset="0"/>
              </a:rPr>
              <a:t>по Рязанской области</a:t>
            </a:r>
            <a:br>
              <a:rPr lang="ru-RU" altLang="ru-RU" b="1" dirty="0">
                <a:latin typeface="Arial" charset="0"/>
                <a:cs typeface="Arial" charset="0"/>
              </a:rPr>
            </a:br>
            <a:endParaRPr lang="ru-RU" altLang="ru-RU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171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692696"/>
            <a:ext cx="6813376" cy="5217760"/>
          </a:xfrm>
        </p:spPr>
        <p:txBody>
          <a:bodyPr>
            <a:normAutofit fontScale="62500" lnSpcReduction="20000"/>
          </a:bodyPr>
          <a:lstStyle/>
          <a:p>
            <a:pPr marL="45720" indent="0" algn="ctr">
              <a:buNone/>
            </a:pP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этапы проведения и оформления проверки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buNone/>
            </a:pP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Выездная плановая проверка</a:t>
            </a:r>
            <a:endParaRPr lang="ru-R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Подготовка и оформление приказа на проведение проверки.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Уведомление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юридического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лица / индивидуального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предпринимателя о проведении проверки.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Проведение проверки.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Оформление акта проверки.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Оформление предписания об устранении выявленных нарушений, установление срока для устранения выявленных нарушений (число, месяц, год).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Оформление протокола об административном правонарушении.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Подготовка искового заявления в судебные органы или проведение административного расследования по выявленным фактам нарушения законодательства в соответствии с компетенцией Росздравнадзора.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В случае установления меры административной ответственности в форме штрафа, осуществление контроля за исполнением, оплатой административного штрафа.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Контроль своевременного поступления объяснительной записки об устранении выявленных нарушений от юридического лица или индивидуального предпринимателя.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Проведение внеплановой документарной/выездной проверки по фактам устранения нарушений юридическим лицом или индивидуальным предпринимателем.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4" name="Рисунок 3" descr="gerb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-60325"/>
            <a:ext cx="865187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9089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5350" y="443706"/>
            <a:ext cx="8069138" cy="5865614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Выездная внеплановая проверка</a:t>
            </a:r>
            <a:endParaRPr lang="ru-RU" sz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Изучение поступившей жалобы от граждан, юридических лиц, СМИ о имеющих место нарушениях в сфере здравоохранения, повлекших за собой причину смерти или угрозу здоровью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граждан. Подготовка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оформление приказа на проведение проверки. Подготовка заявления на согласование с органами прокуратуры проведения внеплановой выездной проверки. Получение согласования на проведение внеплановой выездной проверки.</a:t>
            </a:r>
          </a:p>
          <a:p>
            <a:pPr algn="just"/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Уведомление юридического лица/индивидуального предпринимателя о проведении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проверки. Предварительное 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согласование с органами прокуратуры сроков проведения внеплановой проверки субъектов обращения лекарственных средств в рамках федерального государственного надзора в сфере обращения лекарственных средств, а также предварительное уведомление юридических лиц, индивидуальных предпринимателей о начале проведения этой проверки не требуется. </a:t>
            </a:r>
          </a:p>
          <a:p>
            <a:pPr algn="just"/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Проведение проверки.</a:t>
            </a:r>
          </a:p>
          <a:p>
            <a:pPr algn="just"/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Оформление результатов проверки. </a:t>
            </a:r>
          </a:p>
          <a:p>
            <a:pPr algn="just"/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Оформление предписания об устранении выявленных нарушений, установление срока для устранения выявленных нарушений (число, месяц, год).</a:t>
            </a:r>
          </a:p>
          <a:p>
            <a:pPr algn="just"/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Оформление протокола об административном правонарушении.</a:t>
            </a:r>
          </a:p>
          <a:p>
            <a:pPr algn="just"/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Подготовка искового заявления в судебные органы или проведение административного расследования по выявленным фактам нарушения законодательства в соответствии с компетенцией Росздравнадзора.</a:t>
            </a:r>
          </a:p>
          <a:p>
            <a:pPr algn="just"/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В случае установления меры административной ответственности в форме штрафа, осуществление контроля за исполнением, оплатой административного штрафа.</a:t>
            </a:r>
          </a:p>
          <a:p>
            <a:pPr algn="just"/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Контроль своевременного поступления объяснительной записки об устранении выявленных нарушений от юридического лица или индивидуального предпринимателя.</a:t>
            </a:r>
          </a:p>
          <a:p>
            <a:pPr algn="just"/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Проведение внеплановой документарной/выездной проверки по фактам устранения нарушений юридическим лицом или индивидуальным предпринимателем.</a:t>
            </a:r>
          </a:p>
          <a:p>
            <a:pPr algn="just"/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Контроль своевременного поступления объяснительной записки об устранении выявленных нарушений от юридического лица или индивидуального предпринимателя.</a:t>
            </a:r>
          </a:p>
          <a:p>
            <a:pPr algn="just"/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 Проведение внеплановой документарной/выездной проверки по фактам устранения нарушений юридическим лицом или индивидуальным предпринимателем.</a:t>
            </a:r>
          </a:p>
          <a:p>
            <a:pPr marL="45720" indent="0">
              <a:buNone/>
            </a:pPr>
            <a:endParaRPr lang="ru-RU" sz="1200" dirty="0"/>
          </a:p>
        </p:txBody>
      </p:sp>
      <p:pic>
        <p:nvPicPr>
          <p:cNvPr id="4" name="Рисунок 3" descr="gerb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-60325"/>
            <a:ext cx="865187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2174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5350" y="731520"/>
            <a:ext cx="7637090" cy="5145752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Плановая /внеплановая документарная проверка</a:t>
            </a:r>
            <a:endParaRPr lang="ru-RU" sz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Подготовка и оформление приказа на проведение проверки.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Уведомление юридического лица/индивидуального предпринимателя о проведении проверки. В приказе подробно указываются, перечисляются документы, которые необходимо представить для проведения проверки.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Поступление документов. 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Проведение проверки.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случае несвоевременного представления истребованных документов привлечение виновных к административной ответственности, предусмотренной статьей  19.7.8. «Непредставление сведений или представление заведомо недостоверных сведений в федеральный орган исполнительной власти, осуществляющий функции по контролю и надзору в сфере здравоохранения» КоАП Российской Федерации.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Оформление акта проверки.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Оформление предписания об устранении выявленных нарушений, установление срока для устранения выявленных нарушений (число, месяц, год).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Оформление протокола об административном правонарушении.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Подготовка искового заявления в судебные органы или проведение административного расследования по выявленным фактам нарушения законодательства в соответствии с компетенцией Росздравнадзора.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В случае установления меры административной ответственности в форме штрафа, осуществление контроля за исполнением, оплатой административного штрафа.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Контроль своевременного поступления объяснительной записки об устранении выявленных нарушений от юридического лица или индивидуального предпринимателя.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Проведение внеплановой документарной/выездной проверки по фактам устранения нарушений юридическим лицом или индивидуальным предпринимателем.</a:t>
            </a:r>
            <a:endParaRPr lang="ru-RU" sz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buNone/>
            </a:pPr>
            <a:endParaRPr lang="ru-RU" sz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 descr="gerb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-60325"/>
            <a:ext cx="865187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0006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89440" cy="5217760"/>
          </a:xfrm>
        </p:spPr>
        <p:txBody>
          <a:bodyPr>
            <a:normAutofit fontScale="62500" lnSpcReduction="20000"/>
          </a:bodyPr>
          <a:lstStyle/>
          <a:p>
            <a:pPr marL="45720" indent="0">
              <a:buNone/>
            </a:pPr>
            <a:r>
              <a:rPr lang="ru-RU" sz="2600" b="1" dirty="0">
                <a:solidFill>
                  <a:srgbClr val="FF0000"/>
                </a:solidFill>
              </a:rPr>
              <a:t>Государственный контроль качества и безопасности медицинской деятельности осуществляется путем:</a:t>
            </a: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1) проведения проверок соблюдения органами государственной власти и органами местного самоуправления, государственными внебюджетными фондами, а также осуществляющими медицинскую и фармацевтическую деятельность организациями и индивидуальными предпринимателями прав граждан в сфере охраны здоровья граждан;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2) осуществления лицензирования медицинской деятельности;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3) проведения проверок соблюдения осуществляющими медицинскую деятельность организациями и индивидуальными предпринимателями порядков оказания медицинской помощи и стандартов медицинской помощи;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4) проведения проверок соблюдения осуществляющими медицинскую деятельность организациями и индивидуальными предпринимателями порядков проведения медицинских экспертиз, медицинских осмотров и медицинских освидетельствований;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5) проведения проверок соблюдения медицинскими работниками, руководителями медицинских организаций, фармацевтическими работниками и руководителями аптечных организаций ограничений, применяемых к указанным лицам при осуществлении профессиональной деятельности;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6) проведения проверок организации и осуществления федеральными органами исполнительной власти, органами исполнительной власти субъектов Российской Федерации в сфере охраны здоровья граждан, а также осуществляющими медицинскую деятельность организациями и индивидуальными предпринимателями внутреннего контроля качества и безопасности медицинской деятельности.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4" name="Рисунок 3" descr="gerb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-60325"/>
            <a:ext cx="865187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5188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605464" cy="521776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государственный надзор в сфере обращения лекарственных средств</a:t>
            </a:r>
            <a:endParaRPr lang="ru-RU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buNone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Предметом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государственного надзора является организация и поведение проверок соблюдения субъектами обращения лекарственных средств, требований к хранению, перевозке, отпуску, реализации лекарственных средств, применению лекарственных препаратов (далее соответственно – обязательные требования, проверяемые лица).</a:t>
            </a:r>
          </a:p>
          <a:p>
            <a:pPr marL="45720" indent="0" algn="ctr">
              <a:buNone/>
            </a:pP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Территориального органа Росздравнадзора по Рязанской области по федеральному </a:t>
            </a: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государственному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надзору в сфере обращения лекарственных средств в 2016 году </a:t>
            </a:r>
            <a:endParaRPr lang="ru-RU" sz="1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ctr">
              <a:buNone/>
            </a:pPr>
            <a:endParaRPr lang="ru-RU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 descr="gerb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-60325"/>
            <a:ext cx="865187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487032"/>
              </p:ext>
            </p:extLst>
          </p:nvPr>
        </p:nvGraphicFramePr>
        <p:xfrm>
          <a:off x="1619672" y="3429000"/>
          <a:ext cx="6768753" cy="23762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4649"/>
                <a:gridCol w="1306793"/>
                <a:gridCol w="1392603"/>
                <a:gridCol w="1578633"/>
                <a:gridCol w="1476075"/>
              </a:tblGrid>
              <a:tr h="1193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Статья КоАП РФ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773" marR="67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составленных протоколов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773" marR="67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предписаний об устранении выявленных нарушений</a:t>
                      </a:r>
                      <a:endParaRPr lang="ru-RU" sz="11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773" marR="67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 наложенных административных штрафов (тыс. рублей)</a:t>
                      </a:r>
                      <a:endParaRPr lang="ru-RU" sz="11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773" marR="67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 взысканных административных штрафов (тыс. рублей)</a:t>
                      </a:r>
                      <a:endParaRPr lang="ru-RU" sz="11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773" marR="67773" marT="0" marB="0"/>
                </a:tc>
              </a:tr>
              <a:tr h="4718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14.4.2.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773" marR="67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773" marR="67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773" marR="67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64,5</a:t>
                      </a:r>
                      <a:endParaRPr lang="ru-RU" sz="11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773" marR="67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64,5</a:t>
                      </a:r>
                      <a:endParaRPr lang="ru-RU" sz="11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773" marR="67773" marT="0" marB="0"/>
                </a:tc>
              </a:tr>
              <a:tr h="4718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14.43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773" marR="67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773" marR="67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773" marR="67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387,0</a:t>
                      </a:r>
                      <a:endParaRPr lang="ru-RU" sz="11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773" marR="67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387,0</a:t>
                      </a:r>
                      <a:endParaRPr lang="ru-RU" sz="11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773" marR="67773" marT="0" marB="0"/>
                </a:tc>
              </a:tr>
              <a:tr h="238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773" marR="67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773" marR="67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773" marR="67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451,5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773" marR="677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451,5</a:t>
                      </a:r>
                      <a:endParaRPr lang="ru-RU" sz="11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7773" marR="6777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258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45024"/>
            <a:ext cx="4452937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605464" cy="528976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ru-RU" sz="1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ctr">
              <a:buNone/>
            </a:pPr>
            <a:r>
              <a:rPr lang="ru-RU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Государственный </a:t>
            </a:r>
            <a:r>
              <a:rPr 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 в сфере обращения медицинских изделий</a:t>
            </a:r>
            <a:endParaRPr lang="ru-RU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buNone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Предметом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государственного контроля является организация и поведение проверок соблюдения субъектами обращения медицинских изделий обязательных требований в сфере обращения медицинских изделий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" indent="0" algn="ctr">
              <a:buNone/>
            </a:pPr>
            <a:endParaRPr lang="ru-RU" sz="1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ctr">
              <a:buNone/>
            </a:pP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Территориального органа Росздравнадзора по Рязанской области по государственному контролю за обращением медицинских изделий в 2016 году</a:t>
            </a:r>
          </a:p>
          <a:p>
            <a:pPr marL="45720" indent="0" algn="just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45720" indent="0" algn="just">
              <a:buNone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 descr="gerb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-60325"/>
            <a:ext cx="865187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878775"/>
              </p:ext>
            </p:extLst>
          </p:nvPr>
        </p:nvGraphicFramePr>
        <p:xfrm>
          <a:off x="1691680" y="3429000"/>
          <a:ext cx="6400801" cy="1472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2747"/>
                <a:gridCol w="2134027"/>
                <a:gridCol w="2134027"/>
              </a:tblGrid>
              <a:tr h="27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Статья КоАП РФ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 наложенных административных штрафов (руб.)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 взысканных административных штрафов (руб.)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90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6.28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135,0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135,0</a:t>
                      </a:r>
                      <a:endParaRPr lang="ru-RU" sz="14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3290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89440" cy="5145752"/>
          </a:xfrm>
        </p:spPr>
        <p:txBody>
          <a:bodyPr/>
          <a:lstStyle/>
          <a:p>
            <a:pPr marL="45720" indent="0" algn="ctr">
              <a:buNone/>
            </a:pPr>
            <a:endParaRPr lang="ru-RU" altLang="ru-RU" sz="3600" b="1" i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marL="45720" indent="0" algn="ctr">
              <a:buNone/>
            </a:pPr>
            <a:endParaRPr lang="ru-RU" altLang="ru-RU" sz="3600" b="1" i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marL="45720" indent="0" algn="ctr">
              <a:buNone/>
            </a:pPr>
            <a:r>
              <a:rPr lang="ru-RU" altLang="ru-RU" sz="3600" b="1" i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Благодарю </a:t>
            </a:r>
            <a:r>
              <a:rPr lang="ru-RU" altLang="ru-RU" sz="3600" b="1" i="1" dirty="0">
                <a:solidFill>
                  <a:srgbClr val="C00000"/>
                </a:solidFill>
                <a:latin typeface="Arial" charset="0"/>
                <a:cs typeface="Arial" charset="0"/>
              </a:rPr>
              <a:t>за внимание!</a:t>
            </a:r>
          </a:p>
          <a:p>
            <a:pPr marL="45720" indent="0" algn="ctr">
              <a:buNone/>
            </a:pPr>
            <a:r>
              <a:rPr lang="en-US" altLang="ru-RU" dirty="0" smtClean="0">
                <a:latin typeface="Arial" charset="0"/>
                <a:cs typeface="Arial" charset="0"/>
              </a:rPr>
              <a:t>info@reg62.roszdravnadzor.ru</a:t>
            </a:r>
            <a:endParaRPr lang="ru-RU" altLang="ru-RU" dirty="0">
              <a:latin typeface="Arial" charset="0"/>
              <a:cs typeface="Arial" charset="0"/>
            </a:endParaRPr>
          </a:p>
          <a:p>
            <a:pPr marL="45720" indent="0" algn="ctr">
              <a:buNone/>
            </a:pPr>
            <a:r>
              <a:rPr lang="ru-RU" altLang="ru-RU" dirty="0" smtClean="0">
                <a:latin typeface="Arial" charset="0"/>
                <a:cs typeface="Arial" charset="0"/>
              </a:rPr>
              <a:t>8 </a:t>
            </a:r>
            <a:r>
              <a:rPr lang="ru-RU" altLang="ru-RU" dirty="0">
                <a:latin typeface="Arial" charset="0"/>
                <a:cs typeface="Arial" charset="0"/>
              </a:rPr>
              <a:t>(4912) 27-25-50</a:t>
            </a: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4" name="Picture 3" descr="C:\Users\Кокарева\Desktop\gerb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65088"/>
            <a:ext cx="109537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4609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1052736"/>
            <a:ext cx="7344816" cy="4713704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Статьей 85 Федерального закона от 21.11.2011 №323-ФЗ «Об основах охраны здоровья граждан в Российской Федерации» (далее - Федеральный закон №323-ФЗ) установлено, что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контроль в сфере охраны здоровья включает в себя:</a:t>
            </a:r>
          </a:p>
          <a:p>
            <a:pPr marL="4572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1) контроль качества и безопасности медицинской деятельности;</a:t>
            </a:r>
          </a:p>
          <a:p>
            <a:pPr marL="4572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2) государственный контроль в сфере обращения лекарственных средств, осуществляемый в соответствии с законодательством Российской Федерации об обращении лекарственных средств;</a:t>
            </a:r>
          </a:p>
          <a:p>
            <a:pPr marL="4572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3) государственный контроль при обращении медицинских изделий;</a:t>
            </a: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4" name="Рисунок 3" descr="gerb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-60325"/>
            <a:ext cx="865187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8307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461448" cy="3474720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Приказом Росздравнадзора от 17.11.2016 № 12823 утверждены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Методические рекомендации по составлению перечня правовых актов и их отдельных частей (положений), содержащих обязательные требования, соблюдение которых оценивается при проведении мероприятий по контролю в рамках отдельного вида государственного контроля (надзора)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Приказом Росздравнадзора от 18.11.2016 № 12848 утвержден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правовых актов и их отдельных частей (положений), содержащих обязательные требования, соблюдение которых оценивается при проведении мероприятий по контролю в рамках отдельного вида государственного контроля (надзора).</a:t>
            </a:r>
            <a:endParaRPr lang="ru-RU" sz="1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Ведомственные нормативные акты размещены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сети «Интернет» в открытом доступе на официальном сайте Росздравнадзора (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://www.roszdravnadzor.ru/) в разделе «Контроль и надзор». </a:t>
            </a:r>
            <a:endParaRPr lang="ru-RU" sz="1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ru-RU" sz="1800" dirty="0"/>
          </a:p>
        </p:txBody>
      </p:sp>
      <p:pic>
        <p:nvPicPr>
          <p:cNvPr id="4" name="Рисунок 3" descr="gerb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-60325"/>
            <a:ext cx="865187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3939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404664"/>
            <a:ext cx="7533456" cy="5904656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Принципы защиты прав юридических лиц и индивидуальных предпринимателей при проведении государственного контроля (надзора) определены ст. 3 Федерального закона от 26.12.2008 № 294-ФЗ:</a:t>
            </a:r>
            <a:endParaRPr lang="ru-R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buNone/>
            </a:pP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презумпция добросовестности юридических лиц, индивидуальных предпринимателей;</a:t>
            </a:r>
          </a:p>
          <a:p>
            <a:pPr marL="45720" indent="0" algn="just">
              <a:buNone/>
            </a:pP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открытость и доступность для юридических лиц, индивидуальных предпринимателей нормативных правовых актов Российской Федерации, муниципальных правовых актов, соблюдение которых проверяется при осуществлении государственного контроля (надзора), а также информации об организации и осуществлении государственного контроля (надзора),  о правах и об обязанностях органов государственного контроля (надзора), их должностных лиц, за исключением информации, свободное распространение которой запрещено или ограничено в соответствии с законодательством Российской Федерации;</a:t>
            </a:r>
          </a:p>
          <a:p>
            <a:pPr marL="45720" indent="0" algn="just">
              <a:buNone/>
            </a:pP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проведение проверок в соответствии с полномочиями органа государственного контроля (надзора);</a:t>
            </a:r>
          </a:p>
          <a:p>
            <a:pPr marL="45720" indent="0" algn="just">
              <a:buNone/>
            </a:pP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недопустимость проводимых в отношении одного юридического лица или одного индивидуального предпринимателя несколькими органами государственного контроля (надзора), проверок исполнения одних и тех же обязательных требований и требований, установленных муниципальными правовыми актами;</a:t>
            </a:r>
          </a:p>
          <a:p>
            <a:pPr marL="45720" indent="0" algn="just">
              <a:buNone/>
            </a:pP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ответственность органов государственного контроля (надзора), их должностных лиц за нарушение законодательства Российской Федерации при осуществлении государственного контроля (надзора), муниципального контроля;</a:t>
            </a:r>
          </a:p>
          <a:p>
            <a:pPr marL="45720" indent="0" algn="just">
              <a:buNone/>
            </a:pP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недопустимость взимания органами государственного контроля (надзора), органами муниципального контроля с юридических лиц, индивидуальных предпринимателей платы за проведение мероприятий по контролю;</a:t>
            </a:r>
          </a:p>
          <a:p>
            <a:pPr marL="45720" indent="0" algn="just">
              <a:buNone/>
            </a:pPr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разграничение полномочий федеральных органов исполнительной власти в соответствующих сферах деятельности, уполномоченных на осуществление федерального государственного контроля (надзора), органов государственной власти субъектов Российской Федерации в соответствующих сферах деятельности, уполномоченных на осуществление регионального государственного контроля (надзора), на основании федеральных законов и законов субъектов Российской Федерации.</a:t>
            </a:r>
          </a:p>
          <a:p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 descr="gerb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-60325"/>
            <a:ext cx="865187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7291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029400" cy="4785712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Ограничения сроков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проведения проверок закреплены в ст. 13 Федерального закона от 26.12.2008 № 294-ФЗ. Срок проведения каждой из проверок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может превышать 20 рабочих дней.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Исчисление рабочих и нерабочих дней проводится по общим правилам трудового законодательства.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отношении одного субъекта малого предпринимательства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общий (объединенный) срок проведения плановых выездных проверок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может превышать пятьдесят часов для малого предприятия и пятнадцать часов для </a:t>
            </a:r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микропредприятия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год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4" name="Рисунок 3" descr="gerb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-60325"/>
            <a:ext cx="865187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3305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5289768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Исключительные случаи, которые могут служить основанием для продления проверки, являются случаи, связанные с необходимостью проведения:</a:t>
            </a:r>
          </a:p>
          <a:p>
            <a:pPr marL="45720" indent="0" algn="just">
              <a:buNone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-экспертиз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обследований, исследований, испытаний;</a:t>
            </a:r>
          </a:p>
          <a:p>
            <a:pPr marL="45720" indent="0" algn="just">
              <a:buNone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токсикологических, гигиенических и иных видов оценок;</a:t>
            </a:r>
          </a:p>
          <a:p>
            <a:pPr marL="45720" indent="0" algn="just">
              <a:buNone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товарных экспертиз (экспертиз качества продукции).</a:t>
            </a:r>
          </a:p>
          <a:p>
            <a:pPr marL="45720" indent="0" algn="just">
              <a:buNone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проведения выездной плановой проверки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может быть продлен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более чем на 20 рабочих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дней,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в отношении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малых предприятий,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микропредприятий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не более чем на 15 часов.</a:t>
            </a:r>
          </a:p>
          <a:p>
            <a:pPr marL="45720" indent="0" algn="just">
              <a:buNone/>
            </a:pP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продлении срока проведения выездной проверки выносится распоряжение (приказ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 descr="gerb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-60325"/>
            <a:ext cx="865187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0439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89440" cy="5217760"/>
          </a:xfrm>
        </p:spPr>
        <p:txBody>
          <a:bodyPr>
            <a:normAutofit fontScale="40000" lnSpcReduction="20000"/>
          </a:bodyPr>
          <a:lstStyle/>
          <a:p>
            <a:pPr marL="45720" indent="0" algn="just">
              <a:buNone/>
            </a:pPr>
            <a:r>
              <a:rPr lang="ru-RU" sz="3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проверки </a:t>
            </a:r>
            <a:r>
              <a:rPr lang="ru-RU" sz="3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 распоряжения (приказа) о ее проведении относится к категории грубых нарушений </a:t>
            </a:r>
            <a:r>
              <a:rPr lang="ru-RU" sz="3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(ст. 20 Федерального закона от 26.12.2008   № 294-ФЗ), влекущих за собой отмену результатов проверки по заявлению проверяемого лица.</a:t>
            </a:r>
          </a:p>
          <a:p>
            <a:pPr marL="45720" indent="0" algn="just">
              <a:buNone/>
            </a:pPr>
            <a:r>
              <a:rPr lang="ru-RU" sz="3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3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распоряжении (приказе) о проведении проверки указываются:</a:t>
            </a:r>
          </a:p>
          <a:p>
            <a:r>
              <a:rPr lang="ru-RU" sz="3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наименование органа Росздравнадзора;</a:t>
            </a:r>
          </a:p>
          <a:p>
            <a:r>
              <a:rPr lang="ru-RU" sz="3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фамилии, имена, отчества, должности должностного лица или должностных лиц Росздравнадзора, уполномоченных на проведение проверки, а также привлекаемых к проведению проверки экспертов, представителей экспертных организаций;</a:t>
            </a:r>
          </a:p>
          <a:p>
            <a:r>
              <a:rPr lang="ru-RU" sz="3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наименование юридического лица или фамилия, имя, отчество индивидуального предпринимателя, проверка которых проводится;</a:t>
            </a:r>
          </a:p>
          <a:p>
            <a:r>
              <a:rPr lang="ru-RU" sz="3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цели, задачи, предмет проверки и срок ее проведения;</a:t>
            </a:r>
          </a:p>
          <a:p>
            <a:r>
              <a:rPr lang="ru-RU" sz="3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 правовые основания проведения проверки, в том числе подлежащие проверке обязательные требования в сфере здравоохранения;</a:t>
            </a:r>
          </a:p>
          <a:p>
            <a:r>
              <a:rPr lang="ru-RU" sz="3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6) сроки проведения и перечень мероприятий по контролю, необходимых для достижения целей и задач проведения проверки;</a:t>
            </a:r>
          </a:p>
          <a:p>
            <a:r>
              <a:rPr lang="ru-RU" sz="3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7) перечень административных регламентов проведения мероприятий по контролю, административных регламентов взаимодействия;</a:t>
            </a:r>
          </a:p>
          <a:p>
            <a:r>
              <a:rPr lang="ru-RU" sz="3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8) перечень документов, представление которых юридическим лицом, индивидуальным предпринимателем необходимо для достижения целей и задач проведения проверки;</a:t>
            </a:r>
          </a:p>
          <a:p>
            <a:r>
              <a:rPr lang="ru-RU" sz="3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9) даты начала и окончания проведения проверки.</a:t>
            </a:r>
          </a:p>
          <a:p>
            <a:pPr marL="45720" indent="0">
              <a:buNone/>
            </a:pP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 descr="gerb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-60325"/>
            <a:ext cx="865187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0608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5001736"/>
          </a:xfrm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ru-RU" sz="2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не может проводиться, а начатая подлежит прекращению в случае, если установлено, что:</a:t>
            </a:r>
            <a:endParaRPr lang="ru-RU" sz="2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9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не соблюдено условие проведения плановой проверки, предусмотренное частью 8 статьи 9 Федерального закона от 26.12.2008   № 294-ФЗ;</a:t>
            </a:r>
            <a:endParaRPr lang="ru-RU" sz="29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9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отсутствует основание для проведения внеплановой проверки, предусмотренное частью 2 статьи 10 Федерального закона  от 26.12.2008 № 294-ФЗ;</a:t>
            </a:r>
            <a:endParaRPr lang="ru-RU" sz="29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9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предмет внеплановой проверки не соответствует полномочиям  Росздравнадзора;</a:t>
            </a:r>
            <a:endParaRPr lang="ru-RU" sz="29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9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4)осуществление проведения </a:t>
            </a:r>
            <a:r>
              <a:rPr lang="ru-RU" sz="29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проверки противоречит иным требованиям федеральных законов, нормативных правовых актов Президента Российской Федерации или Правительства Российской Федерации.</a:t>
            </a:r>
            <a:endParaRPr lang="ru-RU" sz="29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4" name="Рисунок 3" descr="gerb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-60325"/>
            <a:ext cx="865187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8508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749480" cy="5721816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соответствии с положениями ст. 9 и 10 Федерального закона от 26.12.2008 № 294-ФЗ </a:t>
            </a:r>
            <a:r>
              <a:rPr lang="ru-R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проверки подразделяются на плановые и внеплановые.</a:t>
            </a:r>
            <a:endParaRPr lang="ru-R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buNone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Предметом плановой проверки является соблюдение юридическим лицом, индивидуальным предпринимателем в процессе осуществления деятельности обязательных требований нормативных актов в сфере здравоохранения.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buNone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Предметом внеплановой проверки является соблюдение юридическим лицом, индивидуальным предпринимателем в процессе осуществления деятельности обязательных требований нормативных актов в сфере здравоохранения, выполнение предписаний  Росздравнадзора, проведение мероприятий по предотвращению причинения вреда жизни, здоровью граждан, по ликвидации последствий причинения такого вреда.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buNone/>
            </a:pPr>
            <a:r>
              <a:rPr lang="ru-RU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Основанием для проведения внеплановой проверки для Росздравнадзора является:</a:t>
            </a:r>
          </a:p>
          <a:p>
            <a:pPr algn="just"/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истечение срока исполнения юридическим лицом, индивидуальным предпринимателем ранее выданного предписания об устранении выявленного нарушения обязательных требований и (или) требований;</a:t>
            </a:r>
          </a:p>
          <a:p>
            <a:pPr algn="just"/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поступление в органы государственного контроля (надзора) обращений и заявлений граждан, юридических лиц, индивидуальных предпринимателей, информации от органов государственной власти, органов местного самоуправления, из средств массовой информации о следующих фактах:</a:t>
            </a:r>
          </a:p>
          <a:p>
            <a:pPr algn="just"/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возникновение угрозы причинения вреда жизни, здоровью граждан,  а также угрозы чрезвычайных ситуаций природного и техногенного характера;</a:t>
            </a:r>
          </a:p>
          <a:p>
            <a:pPr algn="just"/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причинение вреда жизни, здоровью граждан, безопасности государства, а также возникновение чрезвычайных ситуаций природного и техногенного характера;</a:t>
            </a:r>
          </a:p>
          <a:p>
            <a:pPr algn="just"/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приказ (распоряжение) руководителя органа государственного контроля (надзора), изданный в соответствии с поручениями Президента Российской Федерации, Правительства Российской Федерации и на основании требования прокурора о проведении внеплановой проверки в рамках надзора за исполнением законов по поступившим в органы прокуратуры материалам и обращениям.</a:t>
            </a:r>
          </a:p>
          <a:p>
            <a:pPr marL="45720" indent="0" algn="just">
              <a:buNone/>
            </a:pPr>
            <a:endParaRPr lang="ru-RU" sz="1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 descr="gerb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-60325"/>
            <a:ext cx="865187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758648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67</TotalTime>
  <Words>2140</Words>
  <Application>Microsoft Office PowerPoint</Application>
  <PresentationFormat>Экран (4:3)</PresentationFormat>
  <Paragraphs>144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Доклад по правоприменительной практике, статистике типовых и массовых нарушений обязательных требований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по правоприменительной практике, статистике типовых и массовых нарушений обязательных требований  </dc:title>
  <dc:creator>USer</dc:creator>
  <cp:lastModifiedBy>USer</cp:lastModifiedBy>
  <cp:revision>26</cp:revision>
  <dcterms:created xsi:type="dcterms:W3CDTF">2017-04-03T12:16:54Z</dcterms:created>
  <dcterms:modified xsi:type="dcterms:W3CDTF">2017-04-03T14:32:38Z</dcterms:modified>
</cp:coreProperties>
</file>